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9" r:id="rId1"/>
  </p:sldMasterIdLst>
  <p:sldIdLst>
    <p:sldId id="256" r:id="rId2"/>
    <p:sldId id="262" r:id="rId3"/>
    <p:sldId id="263" r:id="rId4"/>
    <p:sldId id="257" r:id="rId5"/>
    <p:sldId id="299" r:id="rId6"/>
    <p:sldId id="264" r:id="rId7"/>
    <p:sldId id="266" r:id="rId8"/>
    <p:sldId id="265" r:id="rId9"/>
    <p:sldId id="259" r:id="rId10"/>
    <p:sldId id="281" r:id="rId11"/>
    <p:sldId id="273" r:id="rId12"/>
    <p:sldId id="282" r:id="rId13"/>
    <p:sldId id="300" r:id="rId14"/>
    <p:sldId id="274" r:id="rId15"/>
    <p:sldId id="272" r:id="rId16"/>
    <p:sldId id="301" r:id="rId17"/>
    <p:sldId id="293" r:id="rId18"/>
    <p:sldId id="275" r:id="rId19"/>
    <p:sldId id="269" r:id="rId20"/>
    <p:sldId id="267" r:id="rId21"/>
    <p:sldId id="271" r:id="rId22"/>
    <p:sldId id="270" r:id="rId23"/>
    <p:sldId id="291" r:id="rId24"/>
    <p:sldId id="283" r:id="rId25"/>
    <p:sldId id="284" r:id="rId26"/>
    <p:sldId id="276" r:id="rId27"/>
    <p:sldId id="280" r:id="rId28"/>
    <p:sldId id="277" r:id="rId29"/>
    <p:sldId id="279" r:id="rId30"/>
    <p:sldId id="285" r:id="rId31"/>
    <p:sldId id="292" r:id="rId32"/>
    <p:sldId id="302" r:id="rId33"/>
    <p:sldId id="286" r:id="rId34"/>
    <p:sldId id="287" r:id="rId35"/>
    <p:sldId id="289" r:id="rId36"/>
    <p:sldId id="290" r:id="rId37"/>
    <p:sldId id="294" r:id="rId38"/>
    <p:sldId id="295" r:id="rId39"/>
    <p:sldId id="296" r:id="rId40"/>
    <p:sldId id="297" r:id="rId41"/>
    <p:sldId id="298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59" autoAdjust="0"/>
    <p:restoredTop sz="94660"/>
  </p:normalViewPr>
  <p:slideViewPr>
    <p:cSldViewPr snapToGrid="0">
      <p:cViewPr varScale="1">
        <p:scale>
          <a:sx n="67" d="100"/>
          <a:sy n="67" d="100"/>
        </p:scale>
        <p:origin x="10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6FD10915-AA09-4710-80AD-A3CFF4CA43C7}" type="datetimeFigureOut">
              <a:rPr lang="es-EC" smtClean="0"/>
              <a:t>27/05/2026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9144" y="4882896"/>
            <a:ext cx="4050792" cy="1197864"/>
          </a:xfrm>
          <a:noFill/>
        </p:spPr>
        <p:txBody>
          <a:bodyPr wrap="square" rtlCol="0">
            <a:spAutoFit/>
          </a:bodyPr>
          <a:lstStyle>
            <a:lvl1pPr>
              <a:defRPr lang="en-US" sz="5400" dirty="0"/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DD99232-E392-44E9-930B-B4BFD65C9B25}" type="slidenum">
              <a:rPr lang="es-EC" smtClean="0"/>
              <a:t>‹Nº›</a:t>
            </a:fld>
            <a:endParaRPr lang="es-EC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569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0915-AA09-4710-80AD-A3CFF4CA43C7}" type="datetimeFigureOut">
              <a:rPr lang="es-EC" smtClean="0"/>
              <a:t>27/05/2026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9232-E392-44E9-930B-B4BFD65C9B2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22999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0915-AA09-4710-80AD-A3CFF4CA43C7}" type="datetimeFigureOut">
              <a:rPr lang="es-EC" smtClean="0"/>
              <a:t>27/05/2026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9232-E392-44E9-930B-B4BFD65C9B2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65738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0915-AA09-4710-80AD-A3CFF4CA43C7}" type="datetimeFigureOut">
              <a:rPr lang="es-EC" smtClean="0"/>
              <a:t>27/05/2026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9232-E392-44E9-930B-B4BFD65C9B2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85154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0915-AA09-4710-80AD-A3CFF4CA43C7}" type="datetimeFigureOut">
              <a:rPr lang="es-EC" smtClean="0"/>
              <a:t>27/05/2026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9232-E392-44E9-930B-B4BFD65C9B2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26050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0915-AA09-4710-80AD-A3CFF4CA43C7}" type="datetimeFigureOut">
              <a:rPr lang="es-EC" smtClean="0"/>
              <a:t>27/05/2026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9232-E392-44E9-930B-B4BFD65C9B2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25966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0915-AA09-4710-80AD-A3CFF4CA43C7}" type="datetimeFigureOut">
              <a:rPr lang="es-EC" smtClean="0"/>
              <a:t>27/05/2026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9232-E392-44E9-930B-B4BFD65C9B2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73144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0915-AA09-4710-80AD-A3CFF4CA43C7}" type="datetimeFigureOut">
              <a:rPr lang="es-EC" smtClean="0"/>
              <a:t>27/05/2026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9232-E392-44E9-930B-B4BFD65C9B2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53522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0915-AA09-4710-80AD-A3CFF4CA43C7}" type="datetimeFigureOut">
              <a:rPr lang="es-EC" smtClean="0"/>
              <a:t>27/05/2026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9232-E392-44E9-930B-B4BFD65C9B2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57087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0915-AA09-4710-80AD-A3CFF4CA43C7}" type="datetimeFigureOut">
              <a:rPr lang="es-EC" smtClean="0"/>
              <a:t>27/05/2026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9232-E392-44E9-930B-B4BFD65C9B2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25962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0915-AA09-4710-80AD-A3CFF4CA43C7}" type="datetimeFigureOut">
              <a:rPr lang="es-EC" smtClean="0"/>
              <a:t>27/05/2026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9232-E392-44E9-930B-B4BFD65C9B2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45429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0915-AA09-4710-80AD-A3CFF4CA43C7}" type="datetimeFigureOut">
              <a:rPr lang="es-EC" smtClean="0"/>
              <a:t>27/05/2026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9232-E392-44E9-930B-B4BFD65C9B25}" type="slidenum">
              <a:rPr lang="es-EC" smtClean="0"/>
              <a:t>‹Nº›</a:t>
            </a:fld>
            <a:endParaRPr lang="es-EC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7734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0915-AA09-4710-80AD-A3CFF4CA43C7}" type="datetimeFigureOut">
              <a:rPr lang="es-EC" smtClean="0"/>
              <a:t>27/05/2026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9232-E392-44E9-930B-B4BFD65C9B2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8484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0915-AA09-4710-80AD-A3CFF4CA43C7}" type="datetimeFigureOut">
              <a:rPr lang="es-EC" smtClean="0"/>
              <a:t>27/05/2026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9232-E392-44E9-930B-B4BFD65C9B2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73406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0915-AA09-4710-80AD-A3CFF4CA43C7}" type="datetimeFigureOut">
              <a:rPr lang="es-EC" smtClean="0"/>
              <a:t>27/05/2026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9232-E392-44E9-930B-B4BFD65C9B2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68888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0915-AA09-4710-80AD-A3CFF4CA43C7}" type="datetimeFigureOut">
              <a:rPr lang="es-EC" smtClean="0"/>
              <a:t>27/05/2026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9232-E392-44E9-930B-B4BFD65C9B2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378580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0915-AA09-4710-80AD-A3CFF4CA43C7}" type="datetimeFigureOut">
              <a:rPr lang="es-EC" smtClean="0"/>
              <a:t>27/05/2026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99232-E392-44E9-930B-B4BFD65C9B2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416066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0915-AA09-4710-80AD-A3CFF4CA43C7}" type="datetimeFigureOut">
              <a:rPr lang="es-EC" smtClean="0"/>
              <a:t>27/05/2026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ADD99232-E392-44E9-930B-B4BFD65C9B2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72949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6FD10915-AA09-4710-80AD-A3CFF4CA43C7}" type="datetimeFigureOut">
              <a:rPr lang="es-EC" smtClean="0"/>
              <a:t>27/05/2026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ADD99232-E392-44E9-930B-B4BFD65C9B2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67334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  <p:sldLayoutId id="2147483844" r:id="rId15"/>
    <p:sldLayoutId id="2147483845" r:id="rId16"/>
    <p:sldLayoutId id="2147483846" r:id="rId17"/>
    <p:sldLayoutId id="2147483847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>
              <a:lumMod val="60000"/>
              <a:lumOff val="4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3A096E-10A7-5B37-CC6B-E1D9C3BD2D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8738" y="859536"/>
            <a:ext cx="8991600" cy="1645920"/>
          </a:xfrm>
        </p:spPr>
        <p:txBody>
          <a:bodyPr>
            <a:normAutofit fontScale="90000"/>
          </a:bodyPr>
          <a:lstStyle/>
          <a:p>
            <a:r>
              <a:rPr lang="es-EC" b="1" dirty="0"/>
              <a:t>RENDICIÓN DE CUENTAS AÑO 2025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148F9EE-6029-5A59-311B-B5D5F2587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662" y="2235200"/>
            <a:ext cx="6581554" cy="2387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1525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B8E479-12F5-6F36-1B56-B47128FE2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/>
              <a:t>¿Qué es la rendición de cuentas?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A11FCC-8200-B516-03A7-25E12B919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006518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B04FD0-42D2-792A-8A45-B9FAC93D3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b="1" dirty="0"/>
              <a:t>Gasto corriente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EB5D1C-CEEE-D2D0-9D13-BB997ED7F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15956"/>
            <a:ext cx="11029615" cy="367830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s-EC" dirty="0"/>
              <a:t>SUELDOS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C" dirty="0"/>
              <a:t>INSUMOS DE LIMPIEZA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C" dirty="0"/>
              <a:t>INSUMOS DE OFICNA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C" dirty="0"/>
              <a:t>ACTUALIZACION PAGINA WEB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C" dirty="0"/>
              <a:t>POLIZA DE SEGUROS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C" dirty="0"/>
              <a:t>MANTENIMIENTO EQUIPO DE COMPUTO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B10EA70-1B24-811C-A816-36D48448C8D9}"/>
              </a:ext>
            </a:extLst>
          </p:cNvPr>
          <p:cNvSpPr/>
          <p:nvPr/>
        </p:nvSpPr>
        <p:spPr>
          <a:xfrm>
            <a:off x="7458075" y="2204938"/>
            <a:ext cx="3557588" cy="24003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dirty="0"/>
              <a:t>$78,358.47</a:t>
            </a:r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FED425C1-E883-F10C-59AC-863F7412511A}"/>
              </a:ext>
            </a:extLst>
          </p:cNvPr>
          <p:cNvSpPr/>
          <p:nvPr/>
        </p:nvSpPr>
        <p:spPr>
          <a:xfrm>
            <a:off x="4429126" y="2957512"/>
            <a:ext cx="2471737" cy="942975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528642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D1141C-0C89-DD75-5083-DFBAE6EE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/>
              <a:t>GASTO DE INVERSIÓN AÑO 2025 DEL GAD PARROQUIAL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7D648C-6E44-F11E-A71F-A9E3C2C07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2961549"/>
          </a:xfrm>
        </p:spPr>
        <p:txBody>
          <a:bodyPr/>
          <a:lstStyle/>
          <a:p>
            <a:pPr marL="0" indent="0">
              <a:buNone/>
            </a:pPr>
            <a:endParaRPr lang="es-EC" dirty="0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62AAA14B-F7D2-D3C9-0068-44AC367A3E07}"/>
              </a:ext>
            </a:extLst>
          </p:cNvPr>
          <p:cNvSpPr/>
          <p:nvPr/>
        </p:nvSpPr>
        <p:spPr>
          <a:xfrm>
            <a:off x="7658100" y="2357437"/>
            <a:ext cx="2957513" cy="19431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dirty="0"/>
              <a:t>$130357.67</a:t>
            </a:r>
          </a:p>
        </p:txBody>
      </p:sp>
    </p:spTree>
    <p:extLst>
      <p:ext uri="{BB962C8B-B14F-4D97-AF65-F5344CB8AC3E}">
        <p14:creationId xmlns:p14="http://schemas.microsoft.com/office/powerpoint/2010/main" val="1735887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945155-F7FE-7A5C-4523-4516C9670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209" y="323538"/>
            <a:ext cx="11382208" cy="2183919"/>
          </a:xfrm>
        </p:spPr>
        <p:txBody>
          <a:bodyPr>
            <a:normAutofit/>
          </a:bodyPr>
          <a:lstStyle/>
          <a:p>
            <a:r>
              <a:rPr lang="es-EC" sz="6600" b="1" dirty="0"/>
              <a:t>OBRAS CON INFRAESTRUCTURA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D6036428-2AE3-0CAE-1B79-3E0382D26778}"/>
              </a:ext>
            </a:extLst>
          </p:cNvPr>
          <p:cNvSpPr/>
          <p:nvPr/>
        </p:nvSpPr>
        <p:spPr>
          <a:xfrm>
            <a:off x="3550444" y="2337041"/>
            <a:ext cx="5336381" cy="21839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dirty="0"/>
              <a:t>$80,150.87</a:t>
            </a:r>
          </a:p>
        </p:txBody>
      </p:sp>
    </p:spTree>
    <p:extLst>
      <p:ext uri="{BB962C8B-B14F-4D97-AF65-F5344CB8AC3E}">
        <p14:creationId xmlns:p14="http://schemas.microsoft.com/office/powerpoint/2010/main" val="2063291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567C4F-AF33-726E-355F-C1C6C7642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188" y="379463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es-EC" dirty="0"/>
              <a:t>MANTENIMIENTO CASA COMUNAL SECTOR CUCHOGUZO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BA93BF0-340B-DEA7-2B44-1AB6C89F60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63" y="1876106"/>
            <a:ext cx="5344093" cy="4008071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58CA248-1285-7E00-8D7A-E5C06CDE7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075" y="1876106"/>
            <a:ext cx="5225143" cy="412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58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5242B2A-CD33-163F-6DFC-F2F598E021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76852"/>
            <a:ext cx="5676900" cy="450429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65F0FD7-64E3-C842-A7F3-403AF9E60F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212" y="1176852"/>
            <a:ext cx="5243513" cy="450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0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C7CE43-6D3E-F6D5-D575-F793727DB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/>
              <a:t>COLACACIÓN DE TUBOS PARA PASES DE AGUA</a:t>
            </a:r>
            <a:br>
              <a:rPr lang="es-EC" dirty="0"/>
            </a:br>
            <a:endParaRPr lang="es-EC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685EAA9-A91E-383B-EF1F-78F0C1E623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66"/>
          <a:stretch/>
        </p:blipFill>
        <p:spPr>
          <a:xfrm>
            <a:off x="581192" y="1149151"/>
            <a:ext cx="3390733" cy="4180088"/>
          </a:xfr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BA682D5-D73B-9D84-5772-96E5B71D12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350" y="1715957"/>
            <a:ext cx="4214728" cy="377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445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918BC0-46F2-C3E8-43D6-0AF77B6E4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64281"/>
            <a:ext cx="11029616" cy="1013800"/>
          </a:xfrm>
        </p:spPr>
        <p:txBody>
          <a:bodyPr/>
          <a:lstStyle/>
          <a:p>
            <a:r>
              <a:rPr lang="es-EC" dirty="0"/>
              <a:t>Alcantarillado sector plan de Güel</a:t>
            </a:r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C7CC7A7F-E3D1-4694-7C26-80F1429F27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1487113"/>
            <a:ext cx="4486275" cy="3907081"/>
          </a:xfr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4429C9D-23EC-7E38-45F0-568B212A9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572838"/>
            <a:ext cx="4095750" cy="390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794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FEF1B45-83F0-88C1-A78B-9729308809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60" y="366713"/>
            <a:ext cx="4198740" cy="5123657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CA52AEE-7222-F804-4D94-0F9A062368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171" y="366714"/>
            <a:ext cx="3842742" cy="512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709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8ECC52-9F2E-3404-0392-51EB1141B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/>
              <a:t>Mantenimiento y pintado de la cancha   del COLISEO DE DEPORTES 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A3FECCA-AFA9-EFE6-4C51-F8BCB3B1AE5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03" y="1837766"/>
            <a:ext cx="4496859" cy="3372644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9B00342-90A4-FFE8-0927-508C97A42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16" y="1837765"/>
            <a:ext cx="4496859" cy="352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495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52E0D89-0EEC-278D-4330-58F5B1C88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211319"/>
            <a:ext cx="4767263" cy="443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172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2A5342-D83D-5C90-BA27-1FB98153E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4" y="614363"/>
            <a:ext cx="10396882" cy="2043113"/>
          </a:xfrm>
        </p:spPr>
        <p:txBody>
          <a:bodyPr/>
          <a:lstStyle/>
          <a:p>
            <a:r>
              <a:rPr lang="es-EC" dirty="0"/>
              <a:t>Procesos de consultoría 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FF71E12A-3381-8275-AC4D-B37951F30B1E}"/>
              </a:ext>
            </a:extLst>
          </p:cNvPr>
          <p:cNvSpPr/>
          <p:nvPr/>
        </p:nvSpPr>
        <p:spPr>
          <a:xfrm>
            <a:off x="3171826" y="2657476"/>
            <a:ext cx="4772025" cy="144303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dirty="0"/>
              <a:t>$9000.00</a:t>
            </a:r>
          </a:p>
        </p:txBody>
      </p:sp>
    </p:spTree>
    <p:extLst>
      <p:ext uri="{BB962C8B-B14F-4D97-AF65-F5344CB8AC3E}">
        <p14:creationId xmlns:p14="http://schemas.microsoft.com/office/powerpoint/2010/main" val="3401164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468AA0-8349-A752-F45D-A323B7F97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273531"/>
            <a:ext cx="11029616" cy="1013800"/>
          </a:xfrm>
        </p:spPr>
        <p:txBody>
          <a:bodyPr>
            <a:normAutofit fontScale="90000"/>
          </a:bodyPr>
          <a:lstStyle/>
          <a:p>
            <a:r>
              <a:rPr lang="es-EC" dirty="0"/>
              <a:t>Elaboración DE ESTUDIOS VIAS CENTRICAS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5A9367-64C3-6425-CADA-CE03742D2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15956"/>
            <a:ext cx="11029615" cy="4142843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s-EC" dirty="0"/>
              <a:t>Manuel Clodoveo Vásquez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C" dirty="0"/>
              <a:t>Julio maría matovelle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C" dirty="0"/>
              <a:t>Padre Luis Rodríguez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C" dirty="0"/>
              <a:t>Camilo Ponce Enríquez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C" dirty="0"/>
              <a:t>Nicolas Escandón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C" dirty="0"/>
              <a:t>Andrés de Jesús Tello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C" dirty="0"/>
              <a:t>Luis Aurelio ortega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C" dirty="0"/>
              <a:t>Félix Ignacio castro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C" dirty="0"/>
              <a:t>Vía a choroloma</a:t>
            </a:r>
          </a:p>
          <a:p>
            <a:pPr>
              <a:buFont typeface="Wingdings" panose="05000000000000000000" pitchFamily="2" charset="2"/>
              <a:buChar char="v"/>
            </a:pPr>
            <a:endParaRPr lang="es-EC" dirty="0"/>
          </a:p>
          <a:p>
            <a:pPr>
              <a:buFont typeface="Wingdings" panose="05000000000000000000" pitchFamily="2" charset="2"/>
              <a:buChar char="v"/>
            </a:pPr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BAB0948-BAE7-22D0-5B00-34C6C3FB3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609" y="1287331"/>
            <a:ext cx="5489567" cy="4197341"/>
          </a:xfrm>
          <a:prstGeom prst="rect">
            <a:avLst/>
          </a:prstGeom>
        </p:spPr>
      </p:pic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B77D2D6D-7387-EADA-17D0-DBCFE00D8C89}"/>
              </a:ext>
            </a:extLst>
          </p:cNvPr>
          <p:cNvSpPr/>
          <p:nvPr/>
        </p:nvSpPr>
        <p:spPr>
          <a:xfrm>
            <a:off x="9529763" y="3300412"/>
            <a:ext cx="428625" cy="471487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539946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ADD90D-EC4C-C5E4-E3FA-F1B816C94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PROGRAMA DE INTERSECTORIALES 2025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B03CA6F-E096-9976-5DF6-DB5140168A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55" y="1943713"/>
            <a:ext cx="3869266" cy="2901950"/>
          </a:xfrm>
        </p:spPr>
      </p:pic>
    </p:spTree>
    <p:extLst>
      <p:ext uri="{BB962C8B-B14F-4D97-AF65-F5344CB8AC3E}">
        <p14:creationId xmlns:p14="http://schemas.microsoft.com/office/powerpoint/2010/main" val="1167479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1031D2-E690-47F5-0983-9BB02F99B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427F64-D108-0B64-F5D2-AC808894A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599853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33A0DB-CDE7-982C-CABD-555F30806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carnaval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4615D6-F5E2-0EE9-CC5C-C5A4FE669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98354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94C2DB-217E-78FD-1D6E-F5779CF9A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/>
              <a:t>PROGRAMAS SOCIOCULTURALES CON LAS PERSONAS CON ADULTAS MAYORES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9F0D5B-5EAC-41D1-F052-8DC25C7E5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879" y="1994759"/>
            <a:ext cx="11029615" cy="3678303"/>
          </a:xfrm>
        </p:spPr>
        <p:txBody>
          <a:bodyPr/>
          <a:lstStyle/>
          <a:p>
            <a:r>
              <a:rPr lang="es-EC" dirty="0"/>
              <a:t>Dia de la mujer </a:t>
            </a:r>
          </a:p>
          <a:p>
            <a:r>
              <a:rPr lang="es-EC" dirty="0"/>
              <a:t>Dia de la madre</a:t>
            </a:r>
          </a:p>
          <a:p>
            <a:r>
              <a:rPr lang="es-EC" dirty="0"/>
              <a:t>Dia del padre</a:t>
            </a:r>
          </a:p>
          <a:p>
            <a:r>
              <a:rPr lang="es-EC" dirty="0"/>
              <a:t>Elaboración de colada morada</a:t>
            </a:r>
          </a:p>
          <a:p>
            <a:r>
              <a:rPr lang="es-EC" dirty="0"/>
              <a:t>Fanesca </a:t>
            </a:r>
          </a:p>
          <a:p>
            <a:r>
              <a:rPr lang="es-EC" dirty="0"/>
              <a:t>navidad</a:t>
            </a:r>
          </a:p>
        </p:txBody>
      </p:sp>
    </p:spTree>
    <p:extLst>
      <p:ext uri="{BB962C8B-B14F-4D97-AF65-F5344CB8AC3E}">
        <p14:creationId xmlns:p14="http://schemas.microsoft.com/office/powerpoint/2010/main" val="4130037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DD03DB-16B1-DB2A-D61D-799A47A83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/>
              <a:t>PASEO DE INTEGRACIÓN CON LAS PERSONAS ADULTAS MAYORES  - SUCUA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5CCC409-792C-C20E-3F71-BF8B15B46C7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1978027"/>
            <a:ext cx="4554052" cy="3415539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80A5889-92E6-E1F9-E85E-31EFF3905B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975" y="1978027"/>
            <a:ext cx="5724525" cy="341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9325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E7B5138-ED27-15C6-B783-DF4C349DF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/>
              <a:t>Mantenimiento CASA DE EQUIDAD Y Género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AF466600-9551-E610-1BA5-6289D90DAF4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1992312"/>
            <a:ext cx="3857624" cy="3311525"/>
          </a:xfr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1D14F23-D9D4-2845-FA29-30A144BF93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040" y="1992311"/>
            <a:ext cx="3293097" cy="349302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29E303-746F-7EB6-6424-BDC7E61AC9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738" y="2023502"/>
            <a:ext cx="3121990" cy="331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9925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16C122A-B159-FB14-1BEF-9EF9E206D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62" y="396548"/>
            <a:ext cx="5233988" cy="438976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AF211AF-9DC6-F623-0FF5-B6667EF241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837" y="396547"/>
            <a:ext cx="4819650" cy="448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315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153897-F328-24BB-0E60-B305CD36B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/>
              <a:t>ADQUISICIÓN DE INSUMOS PRODUCTIVOS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0C3C81-30B5-B063-3EC0-AEE5D686EDB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9782268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6AABAB8D-C214-5BB6-F111-12893320F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Casa de equidad y género</a:t>
            </a:r>
          </a:p>
        </p:txBody>
      </p:sp>
    </p:spTree>
    <p:extLst>
      <p:ext uri="{BB962C8B-B14F-4D97-AF65-F5344CB8AC3E}">
        <p14:creationId xmlns:p14="http://schemas.microsoft.com/office/powerpoint/2010/main" val="27977582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EA5671-34F5-1BFB-2CFF-02CDED451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PROYECTOS SOCIALES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9CE27A-B979-7DBE-4077-C9C997BBE81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6184765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5E9C05-3DFB-8B5A-C95B-AFFBBBFCD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90E310-3503-DDFA-D62F-BB9E5BAA715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387349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1C1401-B62B-B89B-DCC7-C5C66C040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COLONIAS VACACIONALES 2025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4743B47-CDBB-8301-8CDF-08CE5636AC9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317" y="1627981"/>
            <a:ext cx="3888185" cy="3660248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F256E54-084A-E6C6-8B12-D4F984713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499" y="1649412"/>
            <a:ext cx="4176713" cy="361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25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C670D32-97ED-A721-D5B0-51C7D5C3C9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2" y="642937"/>
            <a:ext cx="5243513" cy="437197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983410-4EFA-D658-D26B-50D9433E2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742949"/>
            <a:ext cx="457200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0526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42D671-ADD7-DC22-8CFA-7BE58DF3A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57176"/>
            <a:ext cx="10394706" cy="1580590"/>
          </a:xfrm>
        </p:spPr>
        <p:txBody>
          <a:bodyPr>
            <a:normAutofit/>
          </a:bodyPr>
          <a:lstStyle/>
          <a:p>
            <a:r>
              <a:rPr lang="es-EC" sz="5400" b="1" dirty="0"/>
              <a:t>ENTREGA DE REFRIGERIOS GRUPO PRIORITARIO ESPACIOS ACTIVOS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4EA94F-39B5-5B28-4588-86E0D1132BD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0805452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DEB0F7-AC95-CCC6-C16D-C24DBEB9B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6" y="331450"/>
            <a:ext cx="10396882" cy="1151965"/>
          </a:xfrm>
        </p:spPr>
        <p:txBody>
          <a:bodyPr/>
          <a:lstStyle/>
          <a:p>
            <a:r>
              <a:rPr lang="es-EC" dirty="0"/>
              <a:t>CONVENIOS prefectura del Azuay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0FB789-493E-5B3C-384D-5FC634E253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0088" y="1773405"/>
            <a:ext cx="10394707" cy="3498683"/>
          </a:xfrm>
        </p:spPr>
        <p:txBody>
          <a:bodyPr/>
          <a:lstStyle/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614598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B3C7B2-0D4A-039F-B40A-DA9969AB0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Gestión del gad parroquial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07DAE0-9713-0B06-09B3-1FE043E0998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EC" dirty="0"/>
              <a:t>Bailo terapia</a:t>
            </a:r>
          </a:p>
          <a:p>
            <a:r>
              <a:rPr lang="es-EC" dirty="0"/>
              <a:t>Escuela deportiva</a:t>
            </a:r>
          </a:p>
          <a:p>
            <a:r>
              <a:rPr lang="es-EC" dirty="0"/>
              <a:t>Fortalecimiento de emprendimientos locales</a:t>
            </a:r>
          </a:p>
          <a:p>
            <a:r>
              <a:rPr lang="es-EC" dirty="0"/>
              <a:t>Trail running</a:t>
            </a:r>
          </a:p>
          <a:p>
            <a:r>
              <a:rPr lang="es-EC" dirty="0"/>
              <a:t>Camitas a mirador de </a:t>
            </a:r>
            <a:r>
              <a:rPr lang="es-EC" dirty="0" err="1"/>
              <a:t>nuba</a:t>
            </a:r>
            <a:endParaRPr lang="es-EC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2952528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0E11DE-B50B-31B9-8911-AA3E953BD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6" y="0"/>
            <a:ext cx="10396882" cy="1060451"/>
          </a:xfrm>
        </p:spPr>
        <p:txBody>
          <a:bodyPr>
            <a:normAutofit fontScale="90000"/>
          </a:bodyPr>
          <a:lstStyle/>
          <a:p>
            <a:pPr algn="ctr"/>
            <a:br>
              <a:rPr lang="es-EC" dirty="0"/>
            </a:br>
            <a:r>
              <a:rPr lang="es-EC" dirty="0"/>
              <a:t>Trail running</a:t>
            </a:r>
            <a:br>
              <a:rPr lang="es-EC" dirty="0"/>
            </a:br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5884276-98F8-1E4E-A7E6-D0474FC00C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7262"/>
            <a:ext cx="3448050" cy="459739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5BC66AF-4D48-0780-B397-0255C9746F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88" y="957262"/>
            <a:ext cx="3990976" cy="459739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C044FEB-DA41-4F8D-88D8-A10773CEE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852" y="957262"/>
            <a:ext cx="3353144" cy="459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1870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DB16C0-6C31-5B03-4E68-D58A074C0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334" y="331450"/>
            <a:ext cx="10815637" cy="1151965"/>
          </a:xfrm>
        </p:spPr>
        <p:txBody>
          <a:bodyPr>
            <a:normAutofit fontScale="90000"/>
          </a:bodyPr>
          <a:lstStyle/>
          <a:p>
            <a:r>
              <a:rPr lang="es-EC" dirty="0"/>
              <a:t>Festividades de parroquialización 2025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5A73AE-5AB6-A15C-F2DF-A2ABC40365D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178667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C1BEDF5-AD90-7122-73CB-CF712A23A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39" y="1412676"/>
            <a:ext cx="3286124" cy="402907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C26CABF-B4EE-C5D2-D130-84161E6CA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463" y="1412676"/>
            <a:ext cx="4262438" cy="403264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053CBC-A90E-9E36-E0DC-7843D1341F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901" y="1414462"/>
            <a:ext cx="3600450" cy="4029074"/>
          </a:xfrm>
          <a:prstGeom prst="rect">
            <a:avLst/>
          </a:prstGeom>
        </p:spPr>
      </p:pic>
      <p:sp>
        <p:nvSpPr>
          <p:cNvPr id="10" name="Título 9">
            <a:extLst>
              <a:ext uri="{FF2B5EF4-FFF2-40B4-BE49-F238E27FC236}">
                <a16:creationId xmlns:a16="http://schemas.microsoft.com/office/drawing/2014/main" id="{C33C10EE-47AB-5621-A80A-C3BA8C093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35722"/>
            <a:ext cx="10396882" cy="1151965"/>
          </a:xfrm>
        </p:spPr>
        <p:txBody>
          <a:bodyPr/>
          <a:lstStyle/>
          <a:p>
            <a:r>
              <a:rPr lang="es-EC" dirty="0"/>
              <a:t>Fortalecimiento  turístico</a:t>
            </a:r>
          </a:p>
        </p:txBody>
      </p:sp>
    </p:spTree>
    <p:extLst>
      <p:ext uri="{BB962C8B-B14F-4D97-AF65-F5344CB8AC3E}">
        <p14:creationId xmlns:p14="http://schemas.microsoft.com/office/powerpoint/2010/main" val="39939412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FE30D9-6603-8100-9E95-336FBF96B9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45" y="1414463"/>
            <a:ext cx="5914355" cy="410051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B6566B1-38EB-9ED0-DC43-BBF195721A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155" y="1414463"/>
            <a:ext cx="5914355" cy="3829050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F60E2360-6A85-BFB1-FD58-CF6B6DB8E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14" y="126766"/>
            <a:ext cx="11112796" cy="1151965"/>
          </a:xfrm>
        </p:spPr>
        <p:txBody>
          <a:bodyPr>
            <a:normAutofit fontScale="90000"/>
          </a:bodyPr>
          <a:lstStyle/>
          <a:p>
            <a:r>
              <a:rPr lang="es-EC" dirty="0"/>
              <a:t>Fortalecimiento de los emprendimientos locales</a:t>
            </a:r>
          </a:p>
        </p:txBody>
      </p:sp>
    </p:spTree>
    <p:extLst>
      <p:ext uri="{BB962C8B-B14F-4D97-AF65-F5344CB8AC3E}">
        <p14:creationId xmlns:p14="http://schemas.microsoft.com/office/powerpoint/2010/main" val="8603688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8F7BE8F-63D9-FF66-532D-FF673113C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42" y="1128713"/>
            <a:ext cx="4337692" cy="4143629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1B85E061-1E51-26E3-2324-563D7DDA1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176773"/>
            <a:ext cx="10396882" cy="1151965"/>
          </a:xfrm>
        </p:spPr>
        <p:txBody>
          <a:bodyPr/>
          <a:lstStyle/>
          <a:p>
            <a:r>
              <a:rPr lang="es-EC" dirty="0"/>
              <a:t>Proyecto de bailo terapia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401B063-D8DC-FC46-27B1-63CD092A9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991" y="1128713"/>
            <a:ext cx="5360022" cy="402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1153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D9AAB97-BBF4-A132-B536-FC6CB225B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384718"/>
            <a:ext cx="10396882" cy="1151965"/>
          </a:xfrm>
        </p:spPr>
        <p:txBody>
          <a:bodyPr/>
          <a:lstStyle/>
          <a:p>
            <a:r>
              <a:rPr lang="es-EC" dirty="0"/>
              <a:t>Escuela deportiva de parroquia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1353A27-CCA2-2D64-919D-146D32755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01" y="1536683"/>
            <a:ext cx="3403910" cy="397201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2780BF4-F87F-178E-D9B9-9332484BA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711" y="1536683"/>
            <a:ext cx="3268352" cy="397201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63509A1-A3D1-878B-04DA-5DDD1518CF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863" y="1536684"/>
            <a:ext cx="3724620" cy="397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8022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686C53-D6BD-05BA-7166-FAC61F22D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6" y="400050"/>
            <a:ext cx="10396882" cy="1151965"/>
          </a:xfrm>
        </p:spPr>
        <p:txBody>
          <a:bodyPr/>
          <a:lstStyle/>
          <a:p>
            <a:r>
              <a:rPr lang="es-EC" dirty="0"/>
              <a:t>Atención fisioterapista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DFDA8FC-BD90-EC9D-7F33-B62B4FD818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4" y="1837765"/>
            <a:ext cx="3019426" cy="37211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C475B5E-B815-0C65-B025-21F34CDF5A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391" y="1837765"/>
            <a:ext cx="3802559" cy="37211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D91CF48-568A-358D-C7C3-0AEE1D46D1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508" y="1837765"/>
            <a:ext cx="3262313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9317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DC5A1C-D67C-2962-B127-AD001F234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Preguntas de la ciudadanía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00E242-4311-C39F-66E0-A04A7952B70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1709047"/>
            <a:ext cx="10394707" cy="3311189"/>
          </a:xfrm>
        </p:spPr>
        <p:txBody>
          <a:bodyPr/>
          <a:lstStyle/>
          <a:p>
            <a:r>
              <a:rPr lang="es-EC" dirty="0"/>
              <a:t>¿Cuál es la asignación mensual que realizo el mef al gad parroquial?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42780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1D3680-E815-885B-B19D-BF396E76D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CFDC9B-61CD-B2DB-EB0E-7DE0D2F8741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EC" dirty="0"/>
              <a:t>Se mantuvo el mismo valor o existió variación en el periodo fiscal 2025</a:t>
            </a:r>
          </a:p>
        </p:txBody>
      </p:sp>
    </p:spTree>
    <p:extLst>
      <p:ext uri="{BB962C8B-B14F-4D97-AF65-F5344CB8AC3E}">
        <p14:creationId xmlns:p14="http://schemas.microsoft.com/office/powerpoint/2010/main" val="29261152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FEC5D0-E4EA-03CE-F6FC-F739E9417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C12593-B416-4B19-E109-AB54D5BD31E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EC" dirty="0"/>
              <a:t>De acuerdo a la asignación anual el se cumplió con el porcentaje de distribución gasto corriente, gasta de inversión y sector vulnerable</a:t>
            </a:r>
          </a:p>
        </p:txBody>
      </p:sp>
    </p:spTree>
    <p:extLst>
      <p:ext uri="{BB962C8B-B14F-4D97-AF65-F5344CB8AC3E}">
        <p14:creationId xmlns:p14="http://schemas.microsoft.com/office/powerpoint/2010/main" val="832431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1D23E6-14A1-57F5-41B4-4DDEDDE6C51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1865667"/>
          </a:xfrm>
        </p:spPr>
        <p:txBody>
          <a:bodyPr/>
          <a:lstStyle/>
          <a:p>
            <a:pPr marL="0" indent="0">
              <a:buNone/>
            </a:pPr>
            <a:r>
              <a:rPr lang="es-MX" dirty="0"/>
              <a:t>Se prevé un nuevo estiaje provocado por el fenómeno del niño que empezaría de forma leve en Junio, Julio, y que según el INAMHI (Instituto Nacional de meteorología e Hidrología </a:t>
            </a:r>
            <a:r>
              <a:rPr lang="es-MX" dirty="0" err="1"/>
              <a:t>Ec</a:t>
            </a:r>
            <a:r>
              <a:rPr lang="es-MX" dirty="0"/>
              <a:t>) puede prolongarse en intensificarse hasta el próximo año.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159025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 principal">
  <a:themeElements>
    <a:clrScheme name="Evento principal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346492"/>
      </a:accent1>
      <a:accent2>
        <a:srgbClr val="6DA5D4"/>
      </a:accent2>
      <a:accent3>
        <a:srgbClr val="538C79"/>
      </a:accent3>
      <a:accent4>
        <a:srgbClr val="93B75D"/>
      </a:accent4>
      <a:accent5>
        <a:srgbClr val="DEB050"/>
      </a:accent5>
      <a:accent6>
        <a:srgbClr val="BB5354"/>
      </a:accent6>
      <a:hlink>
        <a:srgbClr val="3289DD"/>
      </a:hlink>
      <a:folHlink>
        <a:srgbClr val="859EB6"/>
      </a:folHlink>
    </a:clrScheme>
    <a:fontScheme name="Evento principal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vento principal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E3530EC-BA5B-407C-9B36-00820F39551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Evento principal</Template>
  <TotalTime>201</TotalTime>
  <Words>327</Words>
  <Application>Microsoft Office PowerPoint</Application>
  <PresentationFormat>Panorámica</PresentationFormat>
  <Paragraphs>65</Paragraphs>
  <Slides>41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5" baseType="lpstr">
      <vt:lpstr>Arial</vt:lpstr>
      <vt:lpstr>Impact</vt:lpstr>
      <vt:lpstr>Wingdings</vt:lpstr>
      <vt:lpstr>Evento principal</vt:lpstr>
      <vt:lpstr>RENDICIÓN DE CUENTAS AÑO 2025</vt:lpstr>
      <vt:lpstr>¿Qué es la rendición de cuentas?</vt:lpstr>
      <vt:lpstr>Gasto corriente</vt:lpstr>
      <vt:lpstr>GASTO DE INVERSIÓN AÑO 2025 DEL GAD PARROQUIAL</vt:lpstr>
      <vt:lpstr>OBRAS CON INFRAESTRUCTURA</vt:lpstr>
      <vt:lpstr>MANTENIMIENTO CASA COMUNAL SECTOR CUCHOGUZO</vt:lpstr>
      <vt:lpstr>Presentación de PowerPoint</vt:lpstr>
      <vt:lpstr>COLACACIÓN DE TUBOS PARA PASES DE AGUA </vt:lpstr>
      <vt:lpstr>Alcantarillado sector plan de Güel</vt:lpstr>
      <vt:lpstr>Presentación de PowerPoint</vt:lpstr>
      <vt:lpstr>Mantenimiento y pintado de la cancha   del COLISEO DE DEPORTES </vt:lpstr>
      <vt:lpstr>Presentación de PowerPoint</vt:lpstr>
      <vt:lpstr>Procesos de consultoría </vt:lpstr>
      <vt:lpstr>Elaboración DE ESTUDIOS VIAS CENTRICAS </vt:lpstr>
      <vt:lpstr>PROGRAMA DE INTERSECTORIALES 2025</vt:lpstr>
      <vt:lpstr>Presentación de PowerPoint</vt:lpstr>
      <vt:lpstr>carnaval</vt:lpstr>
      <vt:lpstr>PROGRAMAS SOCIOCULTURALES CON LAS PERSONAS CON ADULTAS MAYORES </vt:lpstr>
      <vt:lpstr>PASEO DE INTEGRACIÓN CON LAS PERSONAS ADULTAS MAYORES  - SUCUA</vt:lpstr>
      <vt:lpstr>Mantenimiento CASA DE EQUIDAD Y Género</vt:lpstr>
      <vt:lpstr>Presentación de PowerPoint</vt:lpstr>
      <vt:lpstr>ADQUISICIÓN DE INSUMOS PRODUCTIVOS</vt:lpstr>
      <vt:lpstr>Casa de equidad y género</vt:lpstr>
      <vt:lpstr>PROYECTOS SOCIALES</vt:lpstr>
      <vt:lpstr>Presentación de PowerPoint</vt:lpstr>
      <vt:lpstr>COLONIAS VACACIONALES 2025</vt:lpstr>
      <vt:lpstr>Presentación de PowerPoint</vt:lpstr>
      <vt:lpstr>ENTREGA DE REFRIGERIOS GRUPO PRIORITARIO ESPACIOS ACTIVOS</vt:lpstr>
      <vt:lpstr>CONVENIOS prefectura del Azuay</vt:lpstr>
      <vt:lpstr>Gestión del gad parroquial</vt:lpstr>
      <vt:lpstr> Trail running </vt:lpstr>
      <vt:lpstr>Festividades de parroquialización 2025</vt:lpstr>
      <vt:lpstr>Fortalecimiento  turístico</vt:lpstr>
      <vt:lpstr>Fortalecimiento de los emprendimientos locales</vt:lpstr>
      <vt:lpstr>Proyecto de bailo terapia</vt:lpstr>
      <vt:lpstr>Escuela deportiva de parroquia </vt:lpstr>
      <vt:lpstr>Atención fisioterapista</vt:lpstr>
      <vt:lpstr>Preguntas de la ciudadanía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RENDICIÓN DE CUENTAS AÑO 2025</dc:title>
  <dc:creator>DYNABOOK</dc:creator>
  <cp:lastModifiedBy>DYNABOOK</cp:lastModifiedBy>
  <cp:revision>2</cp:revision>
  <dcterms:created xsi:type="dcterms:W3CDTF">2026-05-27T21:23:50Z</dcterms:created>
  <dcterms:modified xsi:type="dcterms:W3CDTF">2026-05-28T00:45:12Z</dcterms:modified>
</cp:coreProperties>
</file>